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3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2" autoAdjust="0"/>
    <p:restoredTop sz="80237" autoAdjust="0"/>
  </p:normalViewPr>
  <p:slideViewPr>
    <p:cSldViewPr snapToGrid="0">
      <p:cViewPr varScale="1">
        <p:scale>
          <a:sx n="92" d="100"/>
          <a:sy n="92" d="100"/>
        </p:scale>
        <p:origin x="20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25-3-2024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F90FFE-64DF-4581-8846-A844F34987BF}" type="slidenum">
              <a:rPr lang="nl-NL" altLang="nl-NL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nl-NL" altLang="nl-NL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smtClean="0"/>
              <a:t>Kijk voor meer informatie op www.rijkswaterstaat.nl of www.rijkswaterstaat.nl/jeugd.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nl-NL" altLang="nl-NL" dirty="0" smtClean="0"/>
              <a:t>Hoofdwegen: Rijkswaterstaat is in Nederland verantwoordelijk voor de autosnelwegen (wegen die beginnen met een A) en een aantal niet-autosnelwegen (wegen die beginnen met een N).</a:t>
            </a:r>
          </a:p>
          <a:p>
            <a:pPr marL="171450" indent="-171450">
              <a:buFontTx/>
              <a:buChar char="•"/>
            </a:pPr>
            <a:r>
              <a:rPr lang="nl-NL" altLang="nl-NL" dirty="0" smtClean="0"/>
              <a:t>Hoofdvaarwegen en hoofdvaarwegensystemen: Naast een flink aantal wegen, is Rijkswaterstaat ook verantwoordelijk voor de grote rivieren, kanalen, meren in en zeeën van Nederland. </a:t>
            </a:r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55D628-58F8-41F1-92DB-316DE744B836}" type="slidenum">
              <a:rPr lang="nl-NL" altLang="nl-NL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Cijfers 2024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05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dirty="0" smtClean="0"/>
              <a:t>Cijfers 2024</a:t>
            </a: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3D5ED0-B5E5-413A-88B5-24B226FA296F}" type="slidenum">
              <a:rPr lang="nl-NL" altLang="nl-NL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Cijfers 2024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35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dirty="0" smtClean="0"/>
              <a:t>Cijfers 2024</a:t>
            </a:r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FBA7EC-9273-466E-857C-25E2ABEF4EFB}" type="slidenum">
              <a:rPr lang="nl-NL" altLang="nl-NL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Cijfers 2024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64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BF588D-1402-4C26-BE53-442791368282}" type="slidenum">
              <a:rPr lang="nl-NL" altLang="nl-NL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nl-NL" alt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14000" y="3657600"/>
            <a:ext cx="3753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000" y="5486401"/>
            <a:ext cx="3753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4914000" y="2120417"/>
            <a:ext cx="3753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4000" y="5808476"/>
            <a:ext cx="3753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286300" y="6528572"/>
            <a:ext cx="3834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" name="LogoLandmach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" y="1175"/>
            <a:ext cx="9130078" cy="19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9144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9144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19401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19401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19401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3050453"/>
            <a:ext cx="3748266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7138" y="6611938"/>
            <a:ext cx="2416175" cy="119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6725" y="6611938"/>
            <a:ext cx="1905000" cy="119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359C-6947-472E-9D3D-2B00C6C77897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A5B7-AF15-4F76-9CCB-DAEFD87DB203}" type="datetime4">
              <a:rPr lang="nl-NL" altLang="nl-NL" smtClean="0">
                <a:solidFill>
                  <a:srgbClr val="000000"/>
                </a:solidFill>
              </a:rPr>
              <a:t>25 maart 2024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4"/>
            <a:ext cx="9144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879601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6250" y="3749487"/>
            <a:ext cx="8193882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501" y="5486401"/>
            <a:ext cx="3753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2500" y="5808476"/>
            <a:ext cx="3753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4000" y="3657601"/>
            <a:ext cx="3753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4000" y="2120417"/>
            <a:ext cx="3753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14000" y="5486401"/>
            <a:ext cx="3753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14000" y="5808476"/>
            <a:ext cx="3753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2500" y="2350800"/>
            <a:ext cx="81918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2500" y="2350800"/>
            <a:ext cx="375285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4000" y="2350800"/>
            <a:ext cx="37584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4914000" y="2350799"/>
            <a:ext cx="3753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281950"/>
            <a:ext cx="3753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72500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2500" y="5298141"/>
            <a:ext cx="8192691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914000" y="1052513"/>
            <a:ext cx="3753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500" y="3039154"/>
            <a:ext cx="375285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25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4914000" y="2350800"/>
            <a:ext cx="3753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4000" y="1281950"/>
            <a:ext cx="3753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4900" y="6528572"/>
            <a:ext cx="3196828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2500" y="1281950"/>
            <a:ext cx="81999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2500" y="2349499"/>
            <a:ext cx="81999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6300" y="6528572"/>
            <a:ext cx="3834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pKleurvlakBoven"/>
          <p:cNvSpPr>
            <a:spLocks noChangeArrowheads="1"/>
          </p:cNvSpPr>
          <p:nvPr/>
        </p:nvSpPr>
        <p:spPr bwMode="auto">
          <a:xfrm flipV="1">
            <a:off x="4438650" y="6541200"/>
            <a:ext cx="187567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00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2070000"/>
            <a:ext cx="84024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err="1" smtClean="0"/>
              <a:t>Klik</a:t>
            </a:r>
            <a:r>
              <a:rPr lang="nl-NL" dirty="0" smtClean="0"/>
              <a:t> </a:t>
            </a:r>
            <a:r>
              <a:rPr lang="nl-NL" dirty="0" err="1" smtClean="0"/>
              <a:t>om</a:t>
            </a:r>
            <a:r>
              <a:rPr lang="nl-NL" dirty="0" smtClean="0"/>
              <a:t> het </a:t>
            </a:r>
            <a:r>
              <a:rPr lang="nl-NL" dirty="0" err="1" smtClean="0"/>
              <a:t>opmaakprofiel</a:t>
            </a:r>
            <a:r>
              <a:rPr lang="nl-NL" dirty="0" smtClean="0"/>
              <a:t> van de </a:t>
            </a:r>
            <a:r>
              <a:rPr lang="nl-NL" dirty="0" err="1" smtClean="0"/>
              <a:t>modeltekst</a:t>
            </a:r>
            <a:r>
              <a:rPr lang="nl-NL" dirty="0" smtClean="0"/>
              <a:t> </a:t>
            </a:r>
            <a:r>
              <a:rPr lang="nl-NL" dirty="0" err="1" smtClean="0"/>
              <a:t>te</a:t>
            </a:r>
            <a:r>
              <a:rPr lang="nl-NL" dirty="0" smtClean="0"/>
              <a:t> </a:t>
            </a:r>
            <a:r>
              <a:rPr lang="nl-NL" dirty="0" err="1" smtClean="0"/>
              <a:t>bewerken</a:t>
            </a:r>
            <a:endParaRPr lang="nl-NL" dirty="0" smtClean="0"/>
          </a:p>
          <a:p>
            <a:pPr lvl="1"/>
            <a:r>
              <a:rPr lang="nl-NL" dirty="0" smtClean="0"/>
              <a:t>Tweede </a:t>
            </a:r>
            <a:r>
              <a:rPr lang="nl-NL" dirty="0" err="1" smtClean="0"/>
              <a:t>niveau</a:t>
            </a:r>
            <a:r>
              <a:rPr lang="nl-NL" dirty="0" smtClean="0"/>
              <a:t> </a:t>
            </a:r>
          </a:p>
          <a:p>
            <a:pPr lvl="2"/>
            <a:r>
              <a:rPr lang="nl-NL" dirty="0" err="1" smtClean="0"/>
              <a:t>Derde</a:t>
            </a:r>
            <a:r>
              <a:rPr lang="nl-NL" dirty="0" smtClean="0"/>
              <a:t> niveau</a:t>
            </a:r>
          </a:p>
          <a:p>
            <a:pPr lvl="4"/>
            <a:r>
              <a:rPr lang="nl-NL" dirty="0" smtClean="0"/>
              <a:t> Vierde niveau</a:t>
            </a:r>
          </a:p>
          <a:p>
            <a:pPr lvl="5"/>
            <a:r>
              <a:rPr lang="nl-NL" sz="1800" dirty="0" smtClean="0"/>
              <a:t>Vijfde niveau</a:t>
            </a:r>
            <a:endParaRPr lang="nl-NL" dirty="0" smtClean="0"/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1295999"/>
            <a:ext cx="840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noProof="0" dirty="0" smtClean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468000" y="6613200"/>
            <a:ext cx="19044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62E13F-49FF-4F5B-8E2D-F997ACAF2D81}" type="slidenum">
              <a:rPr lang="nl-NL" sz="10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>
              <a:solidFill>
                <a:srgbClr val="000000"/>
              </a:solidFill>
            </a:endParaRPr>
          </a:p>
        </p:txBody>
      </p:sp>
      <p:pic>
        <p:nvPicPr>
          <p:cNvPr id="1121" name="LogoLandmach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5463" y="5215"/>
            <a:ext cx="439737" cy="8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64800" y="6613200"/>
            <a:ext cx="1508400" cy="11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CF053A8F-AC6A-4991-893C-F3B47EBD2FA2}" type="datetime4">
              <a:rPr lang="nl-NL" smtClean="0">
                <a:solidFill>
                  <a:srgbClr val="000000"/>
                </a:solidFill>
              </a:rPr>
              <a:t>25 maart 2024</a:t>
            </a:fld>
            <a:endParaRPr lang="nl-NL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aseline="0">
          <a:solidFill>
            <a:srgbClr val="007B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1600" indent="-284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>
          <a:solidFill>
            <a:srgbClr val="000000"/>
          </a:solidFill>
          <a:latin typeface="+mn-lt"/>
        </a:defRPr>
      </a:lvl2pPr>
      <a:lvl3pPr marL="9652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3pPr>
      <a:lvl4pPr marL="989013" indent="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None/>
        <a:defRPr sz="2200">
          <a:solidFill>
            <a:srgbClr val="000000"/>
          </a:solidFill>
          <a:latin typeface="+mn-lt"/>
        </a:defRPr>
      </a:lvl4pPr>
      <a:lvl5pPr marL="1631950" indent="-28575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 baseline="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»"/>
        <a:defRPr sz="1800" baseline="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jkswaterstaat.nl/jeugd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Uitvoeringsorganisatie van het ministerie van Infrastructuur en Waterstaat</a:t>
            </a:r>
            <a:endParaRPr lang="nl-NL" sz="1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Rijkswaterstaat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295400"/>
            <a:ext cx="6178550" cy="400110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Hoofdvaarwegennet (1)</a:t>
            </a:r>
            <a:endParaRPr lang="en-GB" altLang="nl-NL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787525"/>
            <a:ext cx="5461000" cy="25685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nl-NL" dirty="0" smtClean="0"/>
          </a:p>
          <a:p>
            <a:r>
              <a:rPr lang="nl-NL" sz="1600" dirty="0" smtClean="0"/>
              <a:t>3.540 </a:t>
            </a:r>
            <a:r>
              <a:rPr lang="en-GB" altLang="nl-NL" sz="1600" dirty="0" smtClean="0"/>
              <a:t>km </a:t>
            </a:r>
            <a:r>
              <a:rPr lang="en-GB" altLang="nl-NL" sz="1600" dirty="0" err="1" smtClean="0"/>
              <a:t>kanalen</a:t>
            </a:r>
            <a:r>
              <a:rPr lang="en-GB" altLang="nl-NL" sz="1600" dirty="0" smtClean="0"/>
              <a:t> en </a:t>
            </a:r>
            <a:r>
              <a:rPr lang="en-GB" altLang="nl-NL" sz="1600" dirty="0" err="1" smtClean="0"/>
              <a:t>rivieren</a:t>
            </a:r>
            <a:endParaRPr lang="en-GB" altLang="nl-NL" sz="1600" dirty="0" smtClean="0"/>
          </a:p>
          <a:p>
            <a:r>
              <a:rPr lang="en-GB" altLang="nl-NL" sz="1600" dirty="0" smtClean="0"/>
              <a:t>127 </a:t>
            </a:r>
            <a:r>
              <a:rPr lang="en-GB" altLang="nl-NL" sz="1600" dirty="0" err="1"/>
              <a:t>sluiskolken</a:t>
            </a:r>
            <a:endParaRPr lang="en-GB" altLang="nl-NL" sz="1600" dirty="0"/>
          </a:p>
          <a:p>
            <a:r>
              <a:rPr lang="nl-NL" altLang="nl-NL" sz="1600" dirty="0" smtClean="0"/>
              <a:t>88 sluiscomplexen</a:t>
            </a:r>
          </a:p>
          <a:p>
            <a:r>
              <a:rPr lang="nl-NL" altLang="nl-NL" sz="1600" dirty="0" smtClean="0"/>
              <a:t>6 stormvloedkeringen</a:t>
            </a:r>
            <a:endParaRPr lang="nl-NL" altLang="nl-NL" sz="1600" dirty="0"/>
          </a:p>
          <a:p>
            <a:r>
              <a:rPr lang="nl-NL" altLang="nl-NL" sz="1600" dirty="0" smtClean="0"/>
              <a:t>344 bruggen</a:t>
            </a:r>
          </a:p>
          <a:p>
            <a:r>
              <a:rPr lang="nl-NL" altLang="nl-NL" sz="1600" dirty="0" smtClean="0"/>
              <a:t>21 gemalen</a:t>
            </a:r>
          </a:p>
          <a:p>
            <a:r>
              <a:rPr lang="nl-NL" altLang="nl-NL" sz="1600" dirty="0"/>
              <a:t>10 </a:t>
            </a:r>
            <a:r>
              <a:rPr lang="nl-NL" altLang="nl-NL" sz="1600" dirty="0" smtClean="0"/>
              <a:t>stuwcomplexen</a:t>
            </a:r>
          </a:p>
          <a:p>
            <a:r>
              <a:rPr lang="nl-NL" sz="1600" dirty="0" smtClean="0"/>
              <a:t>23 vispassages</a:t>
            </a:r>
            <a:endParaRPr lang="en-GB" altLang="nl-NL" sz="1600" dirty="0" smtClean="0"/>
          </a:p>
          <a:p>
            <a:pPr eaLnBrk="1" hangingPunct="1">
              <a:buFontTx/>
              <a:buNone/>
            </a:pPr>
            <a:endParaRPr lang="en-GB" altLang="nl-NL" sz="1600" b="1" dirty="0" smtClean="0"/>
          </a:p>
          <a:p>
            <a:pPr eaLnBrk="1" hangingPunct="1">
              <a:buFontTx/>
              <a:buNone/>
            </a:pPr>
            <a:endParaRPr lang="en-GB" altLang="nl-NL" sz="1600" b="1" dirty="0" smtClean="0"/>
          </a:p>
          <a:p>
            <a:pPr eaLnBrk="1" hangingPunct="1">
              <a:buFontTx/>
              <a:buNone/>
            </a:pPr>
            <a:endParaRPr lang="en-GB" altLang="nl-NL" sz="1600" b="1" dirty="0" smtClean="0"/>
          </a:p>
          <a:p>
            <a:pPr eaLnBrk="1" hangingPunct="1"/>
            <a:endParaRPr lang="en-GB" altLang="nl-NL" dirty="0" smtClean="0"/>
          </a:p>
        </p:txBody>
      </p:sp>
      <p:pic>
        <p:nvPicPr>
          <p:cNvPr id="12293" name="Picture 5" descr="2005-LEEFBAAR EN BEREIKBAAR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106988"/>
            <a:ext cx="88455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214438"/>
            <a:ext cx="28511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Hoofdvaarwegennet (2)</a:t>
            </a:r>
            <a:endParaRPr lang="en-GB" altLang="nl-NL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963738"/>
            <a:ext cx="8401050" cy="1871662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Tx/>
              <a:buNone/>
            </a:pPr>
            <a:endParaRPr lang="nl-NL" altLang="nl-NL" dirty="0" smtClean="0"/>
          </a:p>
          <a:p>
            <a:pPr eaLnBrk="1" hangingPunct="1"/>
            <a:r>
              <a:rPr lang="nl-NL" altLang="nl-NL" sz="1600" dirty="0" smtClean="0"/>
              <a:t>12 verkeersposten / -centrales</a:t>
            </a:r>
          </a:p>
          <a:p>
            <a:pPr eaLnBrk="1" hangingPunct="1"/>
            <a:r>
              <a:rPr lang="nl-NL" altLang="nl-NL" sz="1600" dirty="0" smtClean="0"/>
              <a:t>153 radarposten</a:t>
            </a:r>
          </a:p>
          <a:p>
            <a:r>
              <a:rPr lang="nl-NL" altLang="nl-NL" sz="1600" dirty="0" smtClean="0"/>
              <a:t>23 vuurtorens</a:t>
            </a:r>
            <a:r>
              <a:rPr lang="nl-NL" sz="1600" dirty="0"/>
              <a:t> </a:t>
            </a:r>
            <a:endParaRPr lang="nl-NL" sz="1600" dirty="0" smtClean="0"/>
          </a:p>
          <a:p>
            <a:r>
              <a:rPr lang="nl-NL" sz="1600" dirty="0" smtClean="0"/>
              <a:t>6.612 bakens </a:t>
            </a:r>
            <a:r>
              <a:rPr lang="nl-NL" sz="1600" dirty="0"/>
              <a:t>/ lichtlijnen / opstanden </a:t>
            </a:r>
            <a:endParaRPr lang="nl-NL" sz="1600" dirty="0" smtClean="0"/>
          </a:p>
          <a:p>
            <a:r>
              <a:rPr lang="nl-NL" sz="1600" dirty="0" smtClean="0"/>
              <a:t>1.625 camera’s</a:t>
            </a:r>
          </a:p>
          <a:p>
            <a:r>
              <a:rPr lang="nl-NL" sz="1600" dirty="0" smtClean="0"/>
              <a:t>220 watermeetstations</a:t>
            </a:r>
          </a:p>
          <a:p>
            <a:endParaRPr lang="nl-NL" altLang="nl-NL" sz="1600" dirty="0" smtClean="0"/>
          </a:p>
        </p:txBody>
      </p:sp>
      <p:pic>
        <p:nvPicPr>
          <p:cNvPr id="13317" name="Picture 4" descr="2006-AANLEGPROJEC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118100"/>
            <a:ext cx="8845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Hoofdvaarwegennet (3)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2068513"/>
            <a:ext cx="8401050" cy="2720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b="1" dirty="0" smtClean="0"/>
              <a:t>Het maatschappelijke doel</a:t>
            </a:r>
          </a:p>
          <a:p>
            <a:pPr eaLnBrk="1" hangingPunct="1">
              <a:buFontTx/>
              <a:buNone/>
            </a:pPr>
            <a:endParaRPr lang="nl-NL" altLang="nl-NL" b="1" dirty="0" smtClean="0"/>
          </a:p>
          <a:p>
            <a:pPr eaLnBrk="1" hangingPunct="1"/>
            <a:r>
              <a:rPr lang="nl-NL" altLang="nl-NL" dirty="0" smtClean="0"/>
              <a:t>Nederland blijft op transportgebied de voordeur van Europa</a:t>
            </a:r>
          </a:p>
          <a:p>
            <a:pPr eaLnBrk="1" hangingPunct="1"/>
            <a:r>
              <a:rPr lang="nl-NL" altLang="nl-NL" dirty="0" smtClean="0"/>
              <a:t>De Nederlandse binnenvaart ontwikkelt zich verder tot een vitale, milieuvriendelijke en energiezuinige 	motor van onze transporteconomie</a:t>
            </a:r>
          </a:p>
          <a:p>
            <a:pPr eaLnBrk="1" hangingPunct="1"/>
            <a:r>
              <a:rPr lang="nl-NL" altLang="nl-NL" dirty="0" smtClean="0"/>
              <a:t>Vlot en veilig verkeer op de steeds intensiever gebruikte transportcorridor</a:t>
            </a:r>
          </a:p>
        </p:txBody>
      </p:sp>
      <p:pic>
        <p:nvPicPr>
          <p:cNvPr id="14341" name="Picture 7" descr="2005-VLOT EN VEILIG VAREN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100638"/>
            <a:ext cx="88455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Hoofdvaarwegennet</a:t>
            </a:r>
            <a:r>
              <a:rPr lang="en-US" altLang="nl-NL" dirty="0" smtClean="0"/>
              <a:t> (4)</a:t>
            </a:r>
          </a:p>
        </p:txBody>
      </p:sp>
      <p:pic>
        <p:nvPicPr>
          <p:cNvPr id="15364" name="Picture 4" descr="2006-WERKEN AAN DROGE VOETEN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105400"/>
            <a:ext cx="88455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3075" y="2073275"/>
            <a:ext cx="840105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571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nl-NL" altLang="nl-NL" b="1" dirty="0" smtClean="0">
                <a:solidFill>
                  <a:srgbClr val="000000"/>
                </a:solidFill>
              </a:rPr>
              <a:t>De aanpak van Rijkswaterstaat</a:t>
            </a:r>
          </a:p>
          <a:p>
            <a:pPr eaLnBrk="1" hangingPunct="1">
              <a:defRPr/>
            </a:pPr>
            <a:endParaRPr lang="nl-NL" altLang="nl-NL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423"/>
              </a:spcBef>
              <a:defRPr/>
            </a:pPr>
            <a:r>
              <a:rPr lang="nl-NL" altLang="nl-NL" dirty="0">
                <a:solidFill>
                  <a:srgbClr val="000000"/>
                </a:solidFill>
              </a:rPr>
              <a:t>Aanleg, beheer en onderhoud vaarwegen, oevers, sluizen en bruggen</a:t>
            </a:r>
          </a:p>
          <a:p>
            <a:pPr eaLnBrk="1" hangingPunct="1">
              <a:spcBef>
                <a:spcPts val="423"/>
              </a:spcBef>
              <a:defRPr/>
            </a:pPr>
            <a:r>
              <a:rPr lang="nl-NL" altLang="nl-NL" dirty="0" err="1">
                <a:solidFill>
                  <a:srgbClr val="000000"/>
                </a:solidFill>
              </a:rPr>
              <a:t>Capaciteitsvergrotend</a:t>
            </a:r>
            <a:r>
              <a:rPr lang="nl-NL" altLang="nl-NL" dirty="0">
                <a:solidFill>
                  <a:srgbClr val="000000"/>
                </a:solidFill>
              </a:rPr>
              <a:t> onderhoud aan grote transportcorridors</a:t>
            </a:r>
          </a:p>
          <a:p>
            <a:pPr eaLnBrk="1" hangingPunct="1">
              <a:spcBef>
                <a:spcPts val="423"/>
              </a:spcBef>
              <a:defRPr/>
            </a:pPr>
            <a:r>
              <a:rPr lang="nl-NL" altLang="nl-NL" dirty="0">
                <a:solidFill>
                  <a:srgbClr val="000000"/>
                </a:solidFill>
              </a:rPr>
              <a:t>Levering van bruikbare verkeers- en nautische informatie</a:t>
            </a:r>
          </a:p>
          <a:p>
            <a:pPr eaLnBrk="1" hangingPunct="1">
              <a:spcBef>
                <a:spcPts val="423"/>
              </a:spcBef>
              <a:defRPr/>
            </a:pPr>
            <a:r>
              <a:rPr lang="nl-NL" altLang="nl-NL" dirty="0">
                <a:solidFill>
                  <a:srgbClr val="000000"/>
                </a:solidFill>
              </a:rPr>
              <a:t>Incidentmanagement en milieuhandhaving</a:t>
            </a:r>
          </a:p>
          <a:p>
            <a:pPr eaLnBrk="1" hangingPunct="1">
              <a:spcBef>
                <a:spcPts val="423"/>
              </a:spcBef>
              <a:defRPr/>
            </a:pPr>
            <a:r>
              <a:rPr lang="nl-NL" altLang="nl-NL" dirty="0">
                <a:solidFill>
                  <a:srgbClr val="000000"/>
                </a:solidFill>
              </a:rPr>
              <a:t>Verkeersmanagement </a:t>
            </a:r>
            <a:r>
              <a:rPr lang="nl-NL" altLang="nl-NL" dirty="0" smtClean="0">
                <a:solidFill>
                  <a:srgbClr val="000000"/>
                </a:solidFill>
              </a:rPr>
              <a:t>op de vaarweg (publiek- en corridorgericht)</a:t>
            </a:r>
            <a:endParaRPr lang="en-US" altLang="nl-NL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nl-NL" altLang="nl-NL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Hoofdwatersystemen</a:t>
            </a:r>
            <a:r>
              <a:rPr lang="en-US" altLang="nl-NL" dirty="0" smtClean="0"/>
              <a:t> (1)		</a:t>
            </a:r>
            <a:endParaRPr lang="en-GB" altLang="nl-NL" dirty="0" smtClean="0"/>
          </a:p>
        </p:txBody>
      </p:sp>
      <p:sp>
        <p:nvSpPr>
          <p:cNvPr id="16388" name="Rectangle 1027"/>
          <p:cNvSpPr>
            <a:spLocks noGrp="1" noChangeArrowheads="1"/>
          </p:cNvSpPr>
          <p:nvPr>
            <p:ph idx="1"/>
          </p:nvPr>
        </p:nvSpPr>
        <p:spPr>
          <a:xfrm>
            <a:off x="466725" y="2068513"/>
            <a:ext cx="5464175" cy="2693987"/>
          </a:xfrm>
        </p:spPr>
        <p:txBody>
          <a:bodyPr/>
          <a:lstStyle/>
          <a:p>
            <a:r>
              <a:rPr lang="nl-NL" altLang="nl-NL" sz="1600" dirty="0" smtClean="0"/>
              <a:t>90.213 km</a:t>
            </a:r>
            <a:r>
              <a:rPr lang="en-US" altLang="nl-NL" sz="1600" dirty="0" smtClean="0"/>
              <a:t>²</a:t>
            </a:r>
            <a:r>
              <a:rPr lang="nl-NL" altLang="nl-NL" sz="1600" dirty="0" smtClean="0"/>
              <a:t> oppervlaktewater</a:t>
            </a:r>
          </a:p>
          <a:p>
            <a:pPr eaLnBrk="1" hangingPunct="1"/>
            <a:r>
              <a:rPr lang="nl-NL" altLang="nl-NL" sz="1600" dirty="0" smtClean="0"/>
              <a:t>202 km dijken, dammen en duinen</a:t>
            </a:r>
          </a:p>
          <a:p>
            <a:r>
              <a:rPr lang="nl-NL" altLang="nl-NL" sz="1600" dirty="0" smtClean="0"/>
              <a:t>6 stormvloedkeringen</a:t>
            </a:r>
          </a:p>
          <a:p>
            <a:r>
              <a:rPr lang="nl-NL" altLang="nl-NL" sz="1600" dirty="0" smtClean="0"/>
              <a:t>Afsluitdijk </a:t>
            </a:r>
            <a:r>
              <a:rPr lang="nl-NL" altLang="nl-NL" sz="1600" dirty="0"/>
              <a:t>en Houtribdijk</a:t>
            </a:r>
          </a:p>
          <a:p>
            <a:pPr eaLnBrk="1" hangingPunct="1"/>
            <a:endParaRPr lang="en-GB" altLang="nl-NL" dirty="0" smtClean="0"/>
          </a:p>
        </p:txBody>
      </p:sp>
      <p:pic>
        <p:nvPicPr>
          <p:cNvPr id="16389" name="Picture 1030" descr="NAT--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88455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244600"/>
            <a:ext cx="2895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3550" y="1293813"/>
            <a:ext cx="8401050" cy="400110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Hoofdwatersystemen (2)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501650" y="1841500"/>
            <a:ext cx="8401050" cy="3124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 smtClean="0"/>
              <a:t>De maatschappelijke opgaven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b="1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M</a:t>
            </a:r>
            <a:r>
              <a:rPr lang="nl-NL" altLang="nl-NL" dirty="0" smtClean="0"/>
              <a:t>eer stormen en hevigere buien in Nederland als gevolg van voortgaande klimaatverandering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Stijgende zeespiegel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Dalende bodem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Vervuild oppervlaktewater</a:t>
            </a:r>
          </a:p>
          <a:p>
            <a:pPr eaLnBrk="1" hangingPunct="1"/>
            <a:endParaRPr lang="en-GB" altLang="nl-NL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 smtClean="0"/>
              <a:t>Watergebruikers hebben behoefte aan schoon en voldoende water voor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 smtClean="0"/>
              <a:t>natuur, drinkwatervoorziening, landbouw, visserij, scheepvaart,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dirty="0" smtClean="0"/>
              <a:t>recreatie en industrie.</a:t>
            </a:r>
          </a:p>
          <a:p>
            <a:pPr eaLnBrk="1" hangingPunct="1">
              <a:buFontTx/>
              <a:buNone/>
            </a:pPr>
            <a:endParaRPr lang="en-GB" altLang="nl-NL" sz="1600" b="1" dirty="0" smtClean="0"/>
          </a:p>
        </p:txBody>
      </p:sp>
      <p:pic>
        <p:nvPicPr>
          <p:cNvPr id="17413" name="Picture 5" descr="PANORAMA-OOSTERSCHELD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18100"/>
            <a:ext cx="88455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Hoofdwatersystemen (3)</a:t>
            </a:r>
            <a:endParaRPr lang="en-US" altLang="nl-NL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892300"/>
            <a:ext cx="8677275" cy="3200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b="1" dirty="0" smtClean="0"/>
              <a:t>De aanpak van Rijkswaterstaat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nl-NL" b="1" dirty="0" smtClean="0"/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Vasthouden en bergen van water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Dynamisch handhaven van de kustlijn met zandsuppleties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Ruimte voor de rivier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Dijkversterkingen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Verdelen van water en reguleren van waterstanden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V</a:t>
            </a:r>
            <a:r>
              <a:rPr lang="nl-NL" altLang="nl-NL" dirty="0" smtClean="0"/>
              <a:t>oorkomen en terugdringen van oppervlaktewatervervuiling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N</a:t>
            </a:r>
            <a:r>
              <a:rPr lang="nl-NL" altLang="nl-NL" dirty="0" smtClean="0"/>
              <a:t>atuurvriendelijk beheer van de watersystemen en oevers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00" dirty="0" smtClean="0"/>
          </a:p>
        </p:txBody>
      </p:sp>
      <p:pic>
        <p:nvPicPr>
          <p:cNvPr id="18437" name="Picture 4" descr="2005-SCHOON EN VOLDOEND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118100"/>
            <a:ext cx="88455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Je kunt nog meer dia’s toevoegen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Kijk voor meer informatie op </a:t>
            </a:r>
            <a:r>
              <a:rPr lang="nl-NL" altLang="nl-NL" dirty="0" smtClean="0">
                <a:hlinkClick r:id="rId2"/>
              </a:rPr>
              <a:t>www.rijkswaterstaat.nl/jeugd</a:t>
            </a:r>
            <a:endParaRPr lang="nl-NL" altLang="nl-NL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Je kunt nog meer dia’s toevoegen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Je kunt nog meer dia’s toevoegen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Inhoud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Rijkswaterstaat </a:t>
            </a:r>
          </a:p>
          <a:p>
            <a:pPr lvl="1"/>
            <a:r>
              <a:rPr lang="nl-NL" altLang="nl-NL" dirty="0" smtClean="0"/>
              <a:t>Al meer dan 2 eeuwen oud</a:t>
            </a:r>
          </a:p>
          <a:p>
            <a:pPr lvl="1"/>
            <a:r>
              <a:rPr lang="nl-NL" altLang="nl-NL" dirty="0" smtClean="0"/>
              <a:t>Missie</a:t>
            </a:r>
          </a:p>
          <a:p>
            <a:r>
              <a:rPr lang="nl-NL" altLang="nl-NL" dirty="0" smtClean="0"/>
              <a:t>Waar is Rijkswaterstaat verantwoordelijk voor:</a:t>
            </a:r>
          </a:p>
          <a:p>
            <a:pPr lvl="1"/>
            <a:r>
              <a:rPr lang="nl-NL" altLang="nl-NL" dirty="0" smtClean="0"/>
              <a:t>Hoofdwegen</a:t>
            </a:r>
          </a:p>
          <a:p>
            <a:pPr lvl="1"/>
            <a:r>
              <a:rPr lang="nl-NL" altLang="nl-NL" dirty="0" smtClean="0"/>
              <a:t>Hoofdvaarwegen</a:t>
            </a:r>
          </a:p>
          <a:p>
            <a:pPr lvl="1"/>
            <a:r>
              <a:rPr lang="nl-NL" altLang="nl-NL" dirty="0" smtClean="0"/>
              <a:t>Hoofdwatersystemen</a:t>
            </a:r>
          </a:p>
          <a:p>
            <a:r>
              <a:rPr lang="nl-NL" altLang="nl-NL" dirty="0" smtClean="0"/>
              <a:t>…</a:t>
            </a:r>
          </a:p>
          <a:p>
            <a:r>
              <a:rPr lang="nl-NL" altLang="nl-NL" dirty="0" smtClean="0"/>
              <a:t>…</a:t>
            </a:r>
          </a:p>
          <a:p>
            <a:r>
              <a:rPr lang="nl-NL" altLang="nl-NL" dirty="0" smtClean="0"/>
              <a:t>…</a:t>
            </a:r>
          </a:p>
          <a:p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Rijkswaterstaat, al meer dan 2 eeuwen oud</a:t>
            </a:r>
            <a:endParaRPr lang="en-GB" altLang="nl-N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2209800"/>
            <a:ext cx="8401050" cy="39973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nl-NL" altLang="nl-NL" smtClean="0"/>
              <a:t>Opgericht op 24 mei 1798 bij</a:t>
            </a:r>
            <a:br>
              <a:rPr lang="nl-NL" altLang="nl-NL" smtClean="0"/>
            </a:br>
            <a:r>
              <a:rPr lang="nl-NL" altLang="nl-NL" smtClean="0"/>
              <a:t>de vaststelling van het ‘Plan tot 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nl-NL" altLang="nl-NL" smtClean="0"/>
              <a:t>	beheeringe van den Waterstaat 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nl-NL" altLang="nl-NL" smtClean="0"/>
              <a:t>	der Bataafse Republiek’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Tx/>
              <a:buNone/>
            </a:pPr>
            <a:endParaRPr lang="nl-NL" altLang="nl-NL" smtClean="0"/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nl-NL" altLang="nl-NL" smtClean="0"/>
              <a:t>Alle waterstaatszaken worden vanaf 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nl-NL" altLang="nl-NL" smtClean="0"/>
              <a:t>	dat moment centraal geregeld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endParaRPr lang="nl-NL" altLang="nl-NL" smtClean="0"/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Tx/>
              <a:buNone/>
            </a:pPr>
            <a:endParaRPr lang="en-GB" altLang="nl-NL" smtClean="0"/>
          </a:p>
        </p:txBody>
      </p:sp>
      <p:pic>
        <p:nvPicPr>
          <p:cNvPr id="5125" name="Picture 6" descr="BataafseRepubli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044700"/>
            <a:ext cx="2855912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217613"/>
            <a:ext cx="8401050" cy="400110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Missie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854200"/>
            <a:ext cx="8401050" cy="31178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dirty="0" smtClean="0"/>
              <a:t>‘Rijkswaterstaat is de uitvoeringsorganisatie van het ministerie van Infrastructuur en Waterstaat. We beheren en ontwikkelen de rijkswegen, -vaarwegen en -wateren en zetten in op een duurzame leefomgeving.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nl-NL" altLang="nl-NL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dirty="0" smtClean="0"/>
              <a:t>Samen met anderen werken we aan een land dat beschermd is tegen overstromingen. Waar voldoende groen is en voldoende en schoon water. En waar je vlot en veilig van A naar B kunt.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nl-NL" altLang="nl-NL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dirty="0" smtClean="0"/>
              <a:t>Samenwerken aan een veilig, leefbaar en bereikbaar Nederland. Dat is Rijkswaterstaat.’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nl-NL" dirty="0" smtClean="0"/>
          </a:p>
          <a:p>
            <a:pPr eaLnBrk="1" hangingPunct="1">
              <a:buFontTx/>
              <a:buNone/>
              <a:defRPr/>
            </a:pPr>
            <a:endParaRPr lang="nl-NL" altLang="nl-NL" sz="900" dirty="0" smtClean="0"/>
          </a:p>
          <a:p>
            <a:pPr eaLnBrk="1" hangingPunct="1">
              <a:buFontTx/>
              <a:buNone/>
              <a:defRPr/>
            </a:pPr>
            <a:endParaRPr lang="nl-NL" altLang="nl-NL" dirty="0" smtClean="0"/>
          </a:p>
        </p:txBody>
      </p:sp>
      <p:pic>
        <p:nvPicPr>
          <p:cNvPr id="6149" name="Picture 4" descr="2006-GROOT ONDERHOU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127625"/>
            <a:ext cx="88455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Waar</a:t>
            </a:r>
            <a:r>
              <a:rPr lang="en-US" altLang="nl-NL" dirty="0" smtClean="0"/>
              <a:t> is Rijkswaterstaat </a:t>
            </a:r>
            <a:r>
              <a:rPr lang="en-US" altLang="nl-NL" dirty="0" err="1" smtClean="0"/>
              <a:t>verantwoordelijk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voor</a:t>
            </a:r>
            <a:r>
              <a:rPr lang="en-US" altLang="nl-NL" dirty="0" smtClean="0"/>
              <a:t>:</a:t>
            </a:r>
            <a:endParaRPr lang="en-GB" altLang="nl-NL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17738"/>
            <a:ext cx="29146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217738"/>
            <a:ext cx="28511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217738"/>
            <a:ext cx="2895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Hoofdwegennet</a:t>
            </a:r>
            <a:r>
              <a:rPr lang="en-US" altLang="nl-NL" dirty="0" smtClean="0"/>
              <a:t> (1)</a:t>
            </a:r>
            <a:endParaRPr lang="en-GB" altLang="nl-NL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901825"/>
            <a:ext cx="5984875" cy="3090863"/>
          </a:xfrm>
        </p:spPr>
        <p:txBody>
          <a:bodyPr/>
          <a:lstStyle/>
          <a:p>
            <a:pPr eaLnBrk="1" hangingPunct="1"/>
            <a:r>
              <a:rPr lang="nl-NL" altLang="nl-NL" sz="1600" dirty="0" smtClean="0"/>
              <a:t>3.084 km snelweg (A-weg) en autoweg (N-weg)</a:t>
            </a:r>
          </a:p>
          <a:p>
            <a:pPr eaLnBrk="1" hangingPunct="1"/>
            <a:r>
              <a:rPr lang="nl-NL" altLang="nl-NL" sz="1600" dirty="0" smtClean="0"/>
              <a:t>1.612 km op- en afritten + verbindingswegen</a:t>
            </a:r>
          </a:p>
          <a:p>
            <a:r>
              <a:rPr lang="nl-NL" altLang="nl-NL" sz="1600" dirty="0" smtClean="0"/>
              <a:t>239 km spitsstroken </a:t>
            </a:r>
          </a:p>
          <a:p>
            <a:r>
              <a:rPr lang="nl-NL" altLang="nl-NL" sz="1600" dirty="0" smtClean="0"/>
              <a:t>2.927 </a:t>
            </a:r>
            <a:r>
              <a:rPr lang="nl-NL" altLang="nl-NL" sz="1600" dirty="0"/>
              <a:t>viaducten</a:t>
            </a:r>
          </a:p>
          <a:p>
            <a:r>
              <a:rPr lang="nl-NL" altLang="nl-NL" sz="1600" dirty="0" smtClean="0"/>
              <a:t>898 ecoducten + faunapassages</a:t>
            </a:r>
            <a:endParaRPr lang="nl-NL" altLang="nl-NL" sz="1600" dirty="0"/>
          </a:p>
          <a:p>
            <a:r>
              <a:rPr lang="nl-NL" altLang="nl-NL" sz="1600" dirty="0" smtClean="0"/>
              <a:t>20 </a:t>
            </a:r>
            <a:r>
              <a:rPr lang="nl-NL" altLang="nl-NL" sz="1600" dirty="0"/>
              <a:t>tunnels</a:t>
            </a:r>
          </a:p>
          <a:p>
            <a:pPr eaLnBrk="1" hangingPunct="1"/>
            <a:r>
              <a:rPr lang="nl-NL" altLang="nl-NL" sz="1600" dirty="0" smtClean="0"/>
              <a:t>17 aquaducten</a:t>
            </a:r>
          </a:p>
          <a:p>
            <a:pPr eaLnBrk="1" hangingPunct="1">
              <a:buFontTx/>
              <a:buNone/>
            </a:pPr>
            <a:endParaRPr lang="en-GB" altLang="nl-NL" dirty="0" smtClean="0"/>
          </a:p>
        </p:txBody>
      </p:sp>
      <p:pic>
        <p:nvPicPr>
          <p:cNvPr id="8197" name="Picture 5" descr="DROOGJ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105400"/>
            <a:ext cx="88455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244600"/>
            <a:ext cx="29146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Hoofdwegennet</a:t>
            </a:r>
            <a:r>
              <a:rPr lang="en-US" altLang="nl-NL" dirty="0" smtClean="0"/>
              <a:t> (2)</a:t>
            </a:r>
          </a:p>
        </p:txBody>
      </p:sp>
      <p:sp>
        <p:nvSpPr>
          <p:cNvPr id="9220" name="Rectangle 1027"/>
          <p:cNvSpPr>
            <a:spLocks noGrp="1" noChangeArrowheads="1"/>
          </p:cNvSpPr>
          <p:nvPr>
            <p:ph idx="1"/>
          </p:nvPr>
        </p:nvSpPr>
        <p:spPr>
          <a:xfrm>
            <a:off x="466725" y="2068513"/>
            <a:ext cx="8401050" cy="2790825"/>
          </a:xfrm>
        </p:spPr>
        <p:txBody>
          <a:bodyPr/>
          <a:lstStyle/>
          <a:p>
            <a:pPr eaLnBrk="1" hangingPunct="1"/>
            <a:r>
              <a:rPr lang="nl-NL" altLang="nl-NL" sz="1600" dirty="0" smtClean="0"/>
              <a:t>5 regionale verkeerscentrales + 1 landelijk verkeerscentrum (VCNL)</a:t>
            </a:r>
          </a:p>
          <a:p>
            <a:pPr eaLnBrk="1" hangingPunct="1"/>
            <a:r>
              <a:rPr lang="nl-NL" altLang="nl-NL" sz="1600" dirty="0" smtClean="0"/>
              <a:t>106 </a:t>
            </a:r>
            <a:r>
              <a:rPr lang="nl-NL" altLang="nl-NL" sz="1600" dirty="0" err="1" smtClean="0"/>
              <a:t>rijbaanbrede</a:t>
            </a:r>
            <a:r>
              <a:rPr lang="nl-NL" altLang="nl-NL" sz="1600" dirty="0" smtClean="0"/>
              <a:t> Dynamische Route Informatie Panelen (</a:t>
            </a:r>
            <a:r>
              <a:rPr lang="nl-NL" altLang="nl-NL" sz="1600" dirty="0" err="1" smtClean="0"/>
              <a:t>DRIP’s</a:t>
            </a:r>
            <a:r>
              <a:rPr lang="nl-NL" altLang="nl-NL" sz="1600" dirty="0" smtClean="0"/>
              <a:t>)</a:t>
            </a:r>
          </a:p>
          <a:p>
            <a:pPr eaLnBrk="1" hangingPunct="1"/>
            <a:r>
              <a:rPr lang="nl-NL" altLang="nl-NL" sz="1600" dirty="0" smtClean="0"/>
              <a:t>315 berm-</a:t>
            </a:r>
            <a:r>
              <a:rPr lang="nl-NL" altLang="nl-NL" sz="1600" dirty="0" err="1" smtClean="0"/>
              <a:t>DRIP’s</a:t>
            </a:r>
            <a:endParaRPr lang="nl-NL" altLang="nl-NL" sz="1600" dirty="0" smtClean="0"/>
          </a:p>
          <a:p>
            <a:r>
              <a:rPr lang="nl-NL" sz="1600" dirty="0" smtClean="0"/>
              <a:t>2.954 videocamerasystemen</a:t>
            </a:r>
            <a:endParaRPr lang="nl-NL" altLang="nl-NL" sz="1600" dirty="0" smtClean="0"/>
          </a:p>
          <a:p>
            <a:r>
              <a:rPr lang="nl-NL" sz="1600" dirty="0" smtClean="0"/>
              <a:t>78.436 hectometerborden</a:t>
            </a:r>
            <a:endParaRPr lang="nl-NL" altLang="nl-NL" sz="1600" dirty="0" smtClean="0"/>
          </a:p>
          <a:p>
            <a:r>
              <a:rPr lang="nl-NL" altLang="nl-NL" sz="1600" dirty="0" smtClean="0"/>
              <a:t>953 km geluidwerende voorzieningen</a:t>
            </a:r>
            <a:endParaRPr lang="en-US" altLang="nl-NL" sz="1600" dirty="0" smtClean="0"/>
          </a:p>
        </p:txBody>
      </p:sp>
      <p:pic>
        <p:nvPicPr>
          <p:cNvPr id="9221" name="Picture 1030" descr="WEG-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105400"/>
            <a:ext cx="88455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Hoofdwegennet (3)</a:t>
            </a:r>
            <a:endParaRPr lang="en-GB" altLang="nl-NL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867775" cy="313848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GB" altLang="nl-NL" b="1" smtClean="0"/>
              <a:t>De maatschappelijke opgave</a:t>
            </a:r>
          </a:p>
          <a:p>
            <a:pPr lvl="1" eaLnBrk="1" hangingPunct="1">
              <a:buFontTx/>
              <a:buNone/>
            </a:pPr>
            <a:r>
              <a:rPr lang="en-GB" altLang="nl-NL" smtClean="0"/>
              <a:t>groeiende verkeersdrukte en een beperkte wegcapaciteit</a:t>
            </a:r>
          </a:p>
          <a:p>
            <a:pPr lvl="1" eaLnBrk="1" hangingPunct="1">
              <a:buFontTx/>
              <a:buNone/>
            </a:pPr>
            <a:endParaRPr lang="en-GB" altLang="nl-NL" smtClean="0"/>
          </a:p>
          <a:p>
            <a:pPr lvl="1" eaLnBrk="1" hangingPunct="1">
              <a:buFontTx/>
              <a:buNone/>
            </a:pPr>
            <a:r>
              <a:rPr lang="en-GB" altLang="nl-NL" b="1" smtClean="0"/>
              <a:t>De aanpak van Rijkswaterstaat</a:t>
            </a:r>
          </a:p>
          <a:p>
            <a:pPr lvl="1" eaLnBrk="1" hangingPunct="1">
              <a:buFontTx/>
              <a:buChar char="•"/>
            </a:pPr>
            <a:r>
              <a:rPr lang="nl-NL" altLang="nl-NL" smtClean="0"/>
              <a:t>op orde houden van het bestaande wegennet</a:t>
            </a:r>
          </a:p>
          <a:p>
            <a:pPr lvl="1" eaLnBrk="1" hangingPunct="1">
              <a:buFontTx/>
              <a:buChar char="•"/>
            </a:pPr>
            <a:r>
              <a:rPr lang="nl-NL" altLang="nl-NL" smtClean="0"/>
              <a:t>mobiliteitsaanpak in (en samen met) de regio</a:t>
            </a:r>
          </a:p>
          <a:p>
            <a:pPr lvl="1" eaLnBrk="1" hangingPunct="1">
              <a:buFontTx/>
              <a:buChar char="•"/>
            </a:pPr>
            <a:r>
              <a:rPr lang="nl-NL" altLang="nl-NL" smtClean="0"/>
              <a:t>verkeersmanagement</a:t>
            </a:r>
          </a:p>
          <a:p>
            <a:pPr lvl="1" eaLnBrk="1" hangingPunct="1">
              <a:buFontTx/>
              <a:buChar char="•"/>
            </a:pPr>
            <a:r>
              <a:rPr lang="nl-NL" altLang="nl-NL" smtClean="0"/>
              <a:t>incidentmanagement</a:t>
            </a:r>
            <a:endParaRPr lang="en-GB" altLang="nl-NL" smtClean="0"/>
          </a:p>
          <a:p>
            <a:pPr eaLnBrk="1" hangingPunct="1">
              <a:buFontTx/>
              <a:buNone/>
            </a:pPr>
            <a:endParaRPr lang="en-GB" altLang="nl-NL" smtClean="0"/>
          </a:p>
        </p:txBody>
      </p:sp>
      <p:pic>
        <p:nvPicPr>
          <p:cNvPr id="10245" name="Picture 5" descr="A12-PANORAM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119688"/>
            <a:ext cx="88455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Hoofdwegennet (4)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2068513"/>
            <a:ext cx="8401050" cy="2516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b="1" dirty="0" smtClean="0"/>
              <a:t>Verkeersmanagementtaken van Rijkswaterstaat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nl-NL" altLang="nl-NL" b="1" dirty="0" smtClean="0"/>
          </a:p>
          <a:p>
            <a:pPr lvl="1" eaLnBrk="1" hangingPunct="1">
              <a:buFontTx/>
              <a:buChar char="•"/>
            </a:pPr>
            <a:r>
              <a:rPr lang="nl-NL" altLang="nl-NL" dirty="0" smtClean="0"/>
              <a:t>landelijke regie op de verkeersstromen</a:t>
            </a:r>
          </a:p>
          <a:p>
            <a:pPr lvl="1" eaLnBrk="1" hangingPunct="1">
              <a:buFontTx/>
              <a:buChar char="•"/>
            </a:pPr>
            <a:r>
              <a:rPr lang="nl-NL" altLang="nl-NL" dirty="0" smtClean="0"/>
              <a:t>landelijke coördinatie van wegwerkzaamheden</a:t>
            </a:r>
          </a:p>
          <a:p>
            <a:pPr lvl="1" eaLnBrk="1" hangingPunct="1">
              <a:buFontTx/>
              <a:buChar char="•"/>
            </a:pPr>
            <a:r>
              <a:rPr lang="nl-NL" altLang="nl-NL" dirty="0" smtClean="0"/>
              <a:t>het leveren van actuele en betrouwbare verkeersinformatie</a:t>
            </a:r>
          </a:p>
          <a:p>
            <a:pPr lvl="1" eaLnBrk="1" hangingPunct="1">
              <a:buFontTx/>
              <a:buChar char="•"/>
            </a:pPr>
            <a:r>
              <a:rPr lang="nl-NL" altLang="nl-NL" dirty="0" smtClean="0"/>
              <a:t>het ontwikkelen van innovatieve en praktische verkeerssystemen (pilots met de markt en andere wegbeheerders)</a:t>
            </a:r>
          </a:p>
          <a:p>
            <a:pPr eaLnBrk="1" hangingPunct="1">
              <a:buFontTx/>
              <a:buNone/>
            </a:pPr>
            <a:endParaRPr lang="nl-NL" altLang="nl-NL" dirty="0" smtClean="0"/>
          </a:p>
        </p:txBody>
      </p:sp>
      <p:pic>
        <p:nvPicPr>
          <p:cNvPr id="11269" name="Picture 4" descr="2005-VLOT EN VEILIG OP WE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110163"/>
            <a:ext cx="88455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RWS 16X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 presentatie 16x9 NL.potx" id="{8488AE73-9A9E-406B-A442-A55021AEC5A3}" vid="{D98C7100-7CFA-4104-B0D7-513294810D4F}"/>
    </a:ext>
  </a:extLst>
</a:theme>
</file>

<file path=ppt/theme/theme2.xml><?xml version="1.0" encoding="utf-8"?>
<a:theme xmlns:a="http://schemas.openxmlformats.org/drawingml/2006/main" name="Rijkswaterstaat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</Template>
  <TotalTime>0</TotalTime>
  <Words>659</Words>
  <Application>Microsoft Office PowerPoint</Application>
  <PresentationFormat>Diavoorstelling (4:3)</PresentationFormat>
  <Paragraphs>139</Paragraphs>
  <Slides>19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Presentatie RWS 16X9 NL</vt:lpstr>
      <vt:lpstr>Rijkswaterstaat</vt:lpstr>
      <vt:lpstr>Rijkswaterstaat</vt:lpstr>
      <vt:lpstr>Inhoud</vt:lpstr>
      <vt:lpstr>Rijkswaterstaat, al meer dan 2 eeuwen oud</vt:lpstr>
      <vt:lpstr>Missie</vt:lpstr>
      <vt:lpstr>Waar is Rijkswaterstaat verantwoordelijk voor:</vt:lpstr>
      <vt:lpstr>Hoofdwegennet (1)</vt:lpstr>
      <vt:lpstr>Hoofdwegennet (2)</vt:lpstr>
      <vt:lpstr>Hoofdwegennet (3)</vt:lpstr>
      <vt:lpstr>Hoofdwegennet (4)</vt:lpstr>
      <vt:lpstr>Hoofdvaarwegennet (1)</vt:lpstr>
      <vt:lpstr>Hoofdvaarwegennet (2)</vt:lpstr>
      <vt:lpstr>Hoofdvaarwegennet (3)</vt:lpstr>
      <vt:lpstr>Hoofdvaarwegennet (4)</vt:lpstr>
      <vt:lpstr>Hoofdwatersystemen (1)  </vt:lpstr>
      <vt:lpstr>Hoofdwatersystemen (2)</vt:lpstr>
      <vt:lpstr>Hoofdwatersystemen (3)</vt:lpstr>
      <vt:lpstr>Je kunt nog meer dia’s toevoegen</vt:lpstr>
      <vt:lpstr>Je kunt nog meer dia’s toevoegen</vt:lpstr>
      <vt:lpstr>Je kunt nog meer dia’s toevoegen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2024-03-25T19:13:57Z</dcterms:created>
  <dcterms:modified xsi:type="dcterms:W3CDTF">2024-03-25T19:14:15Z</dcterms:modified>
</cp:coreProperties>
</file>